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8030e9c7f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8030e9c7f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8030e9c7f6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8030e9c7f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8030e9c7f6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8030e9c7f6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8030e9c7f6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8030e9c7f6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8030e9c7f6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8030e9c7f6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8030e9c7f6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030e9c7f6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744575"/>
            <a:ext cx="8520600" cy="1279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صحت اور جسمانی تع</a:t>
            </a:r>
            <a:r>
              <a:rPr lang="en-GB"/>
              <a:t>لیم</a:t>
            </a:r>
            <a:endParaRPr/>
          </a:p>
        </p:txBody>
      </p:sp>
      <p:sp>
        <p:nvSpPr>
          <p:cNvPr id="55" name="Google Shape;55;p13"/>
          <p:cNvSpPr txBox="1"/>
          <p:nvPr>
            <p:ph idx="1" type="subTitle"/>
          </p:nvPr>
        </p:nvSpPr>
        <p:spPr>
          <a:xfrm>
            <a:off x="311700" y="2347525"/>
            <a:ext cx="8520600" cy="1868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GB" sz="5200">
                <a:solidFill>
                  <a:schemeClr val="dk1"/>
                </a:solidFill>
              </a:rPr>
              <a:t>تفریحی سرگرمی کے لئے تعلیمی ادارے کی اہمیت</a:t>
            </a:r>
            <a:endParaRPr sz="5200">
              <a:solidFill>
                <a:schemeClr val="dk1"/>
              </a:solidFill>
            </a:endParaRPr>
          </a:p>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1" algn="just">
              <a:lnSpc>
                <a:spcPct val="150000"/>
              </a:lnSpc>
              <a:spcBef>
                <a:spcPts val="0"/>
              </a:spcBef>
              <a:spcAft>
                <a:spcPts val="1600"/>
              </a:spcAft>
              <a:buClr>
                <a:schemeClr val="dk1"/>
              </a:buClr>
              <a:buSzPts val="1100"/>
              <a:buFont typeface="Arial"/>
              <a:buNone/>
            </a:pPr>
            <a:r>
              <a:rPr lang="en-GB" sz="2200">
                <a:solidFill>
                  <a:schemeClr val="dk2"/>
                </a:solidFill>
                <a:latin typeface="Times New Roman"/>
                <a:ea typeface="Times New Roman"/>
                <a:cs typeface="Times New Roman"/>
                <a:sym typeface="Times New Roman"/>
              </a:rPr>
              <a:t>تفریح</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1" algn="just">
              <a:lnSpc>
                <a:spcPct val="150000"/>
              </a:lnSpc>
              <a:spcBef>
                <a:spcPts val="0"/>
              </a:spcBef>
              <a:spcAft>
                <a:spcPts val="1600"/>
              </a:spcAft>
              <a:buNone/>
            </a:pPr>
            <a:r>
              <a:rPr lang="en-GB" sz="2200">
                <a:latin typeface="Times New Roman"/>
                <a:ea typeface="Times New Roman"/>
                <a:cs typeface="Times New Roman"/>
                <a:sym typeface="Times New Roman"/>
              </a:rPr>
              <a:t> تفریحی سرگرمیوں یا تجربات پر مشتمل ہوتی ہے ، جو عام طور پر شرکاء کے ذریعہ رضاکارانہ طور پر منتخب کیا جاتا ہے - یا تو اطمینان ، خوشنودی یا تخلیقی افزودگی کی وجہ سے ، یا اس وجہ سے کہ وہ ان سے حاصل کردہ کچھ ذاتی یا معاشرتی اقدار کو دیکھتا ہے۔ اس میں شرکت کے عمل کے طور پر ، یا شمولیت سے اخذ شدہ جذباتی حالت کے طور پر بھی سمجھا جاسکتا ہے۔</a:t>
            </a:r>
            <a:endParaRPr sz="22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idx="1" type="body"/>
          </p:nvPr>
        </p:nvSpPr>
        <p:spPr>
          <a:xfrm>
            <a:off x="311700" y="632525"/>
            <a:ext cx="8520600" cy="4230000"/>
          </a:xfrm>
          <a:prstGeom prst="rect">
            <a:avLst/>
          </a:prstGeom>
        </p:spPr>
        <p:txBody>
          <a:bodyPr anchorCtr="0" anchor="t" bIns="91425" lIns="91425" spcFirstLastPara="1" rIns="91425" wrap="square" tIns="91425">
            <a:noAutofit/>
          </a:bodyPr>
          <a:lstStyle/>
          <a:p>
            <a:pPr indent="0" lvl="0" marL="0" rtl="1" algn="just">
              <a:lnSpc>
                <a:spcPct val="150000"/>
              </a:lnSpc>
              <a:spcBef>
                <a:spcPts val="0"/>
              </a:spcBef>
              <a:spcAft>
                <a:spcPts val="1600"/>
              </a:spcAft>
              <a:buNone/>
            </a:pPr>
            <a:r>
              <a:rPr lang="en-GB" sz="2200">
                <a:latin typeface="Times New Roman"/>
                <a:ea typeface="Times New Roman"/>
                <a:cs typeface="Times New Roman"/>
                <a:sym typeface="Times New Roman"/>
              </a:rPr>
              <a:t>خاص طور پر اعلی تعلیم کے طلبہ ، اب اپنا زیادہ تر وقت کالج کے دوستوں اور گھر سے باہر مختلف مقاصد اور کام کے لئے گزارتے ہیں۔ لہذا ، موجودہ حالات میں ، تفریحی سرگرمیوں کو کسی کی زندگی میں شامل کرنے کا بہترین مقام گھر کی بجائے تعلیم کی ایک جگہ ہے۔ اس سے نہ صرف ایک کی زندگی میں تفریح کو شامل کرنے کا موقع فراہم ہوتا ہے ، بلکہ طلباء کو معاشرتی ہونے  اور  والدین پر کم انحصار کرنے میں بھی مدد ملتی ہے۔</a:t>
            </a:r>
            <a:endParaRPr sz="22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6"/>
          <p:cNvSpPr txBox="1"/>
          <p:nvPr>
            <p:ph idx="1" type="body"/>
          </p:nvPr>
        </p:nvSpPr>
        <p:spPr>
          <a:xfrm>
            <a:off x="311700" y="224850"/>
            <a:ext cx="8520600" cy="4344000"/>
          </a:xfrm>
          <a:prstGeom prst="rect">
            <a:avLst/>
          </a:prstGeom>
        </p:spPr>
        <p:txBody>
          <a:bodyPr anchorCtr="0" anchor="t" bIns="91425" lIns="91425" spcFirstLastPara="1" rIns="91425" wrap="square" tIns="91425">
            <a:noAutofit/>
          </a:bodyPr>
          <a:lstStyle/>
          <a:p>
            <a:pPr indent="0" lvl="0" marL="0" rtl="1" algn="just">
              <a:lnSpc>
                <a:spcPct val="150000"/>
              </a:lnSpc>
              <a:spcBef>
                <a:spcPts val="0"/>
              </a:spcBef>
              <a:spcAft>
                <a:spcPts val="1600"/>
              </a:spcAft>
              <a:buNone/>
            </a:pPr>
            <a:r>
              <a:rPr lang="en-GB" sz="2200">
                <a:latin typeface="Times New Roman"/>
                <a:ea typeface="Times New Roman"/>
                <a:cs typeface="Times New Roman"/>
                <a:sym typeface="Times New Roman"/>
              </a:rPr>
              <a:t>تعلیمی نصاب میں تفریحی سرگرمیاں ، یہ کہا جاسکتا ہے کہ موجودہ نسل فطری ماحول میں اپنا کم وقت صرف کرتی ہے جس کی وجہ سے جسمانی اور نفسیاتی طور پر حواس کمزور ہوتے ہیں۔ سرپرستوں ، تعلیمی اداروں کے ساتھ ساتھ حکومت کو ذہان اور جسم کی مجموعی ترقی کے لئے طالب علم کی زندگی میں تفریح شامل کرنے کے لئے ہر ممکن مواقع تلاش کرنا چاہ.۔ اگر کسی گھر میں اس طرح کے مواقع کم ہورہے ہیں ، تو یہ تعلیمی نصاب کا حصہ ہونا چاہئے جہاں ایک طالب علم اپنا زیادہ تر وقت صرف کرتا ہے۔ در حقیقت ، تعلیمی ترتیب میں تفریحی سرگرمیاں تعلیمی لحاظ سے طالب علم ک</a:t>
            </a:r>
            <a:r>
              <a:rPr lang="en-GB" sz="2200">
                <a:latin typeface="Times New Roman"/>
                <a:ea typeface="Times New Roman"/>
                <a:cs typeface="Times New Roman"/>
                <a:sym typeface="Times New Roman"/>
              </a:rPr>
              <a:t>ے لیے  </a:t>
            </a:r>
            <a:r>
              <a:rPr lang="en-GB" sz="2200">
                <a:latin typeface="Times New Roman"/>
                <a:ea typeface="Times New Roman"/>
                <a:cs typeface="Times New Roman"/>
                <a:sym typeface="Times New Roman"/>
              </a:rPr>
              <a:t>کئی طریقوں سے مزید تقویت بخش ہوگی۔</a:t>
            </a:r>
            <a:endParaRPr sz="22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7"/>
          <p:cNvSpPr txBox="1"/>
          <p:nvPr>
            <p:ph idx="1" type="body"/>
          </p:nvPr>
        </p:nvSpPr>
        <p:spPr>
          <a:xfrm>
            <a:off x="311700" y="688600"/>
            <a:ext cx="8520600" cy="3880200"/>
          </a:xfrm>
          <a:prstGeom prst="rect">
            <a:avLst/>
          </a:prstGeom>
        </p:spPr>
        <p:txBody>
          <a:bodyPr anchorCtr="0" anchor="t" bIns="91425" lIns="91425" spcFirstLastPara="1" rIns="91425" wrap="square" tIns="91425">
            <a:noAutofit/>
          </a:bodyPr>
          <a:lstStyle/>
          <a:p>
            <a:pPr indent="-368300" lvl="0" marL="457200" rtl="1" algn="just">
              <a:spcBef>
                <a:spcPts val="0"/>
              </a:spcBef>
              <a:spcAft>
                <a:spcPts val="0"/>
              </a:spcAft>
              <a:buSzPts val="2200"/>
              <a:buFont typeface="Times New Roman"/>
              <a:buChar char="●"/>
            </a:pPr>
            <a:r>
              <a:rPr lang="en-GB" sz="2200">
                <a:latin typeface="Times New Roman"/>
                <a:ea typeface="Times New Roman"/>
                <a:cs typeface="Times New Roman"/>
                <a:sym typeface="Times New Roman"/>
              </a:rPr>
              <a:t>روایتی انڈور سیٹنگ کے مقابلے میں بیرونی سیکھنے کی سرگرمیوں میں سیکھنے کے لئے طلبا زیادہ پرجوش ہوتے ہیں اور زیادہ حوصلہ افزائی بھی کرتے ہیں۔ وہ ماحول اور زیادہ ذمہ دار سلوک کے بارے میں بھی بہتر رویہ تیار کرتے ہیں</a:t>
            </a:r>
            <a:endParaRPr sz="2200">
              <a:latin typeface="Times New Roman"/>
              <a:ea typeface="Times New Roman"/>
              <a:cs typeface="Times New Roman"/>
              <a:sym typeface="Times New Roman"/>
            </a:endParaRPr>
          </a:p>
          <a:p>
            <a:pPr indent="-368300" lvl="0" marL="457200" rtl="1" algn="just">
              <a:spcBef>
                <a:spcPts val="0"/>
              </a:spcBef>
              <a:spcAft>
                <a:spcPts val="0"/>
              </a:spcAft>
              <a:buSzPts val="2200"/>
              <a:buFont typeface="Times New Roman"/>
              <a:buChar char="●"/>
            </a:pPr>
            <a:r>
              <a:rPr lang="en-GB" sz="2200">
                <a:latin typeface="Times New Roman"/>
                <a:ea typeface="Times New Roman"/>
                <a:cs typeface="Times New Roman"/>
                <a:sym typeface="Times New Roman"/>
              </a:rPr>
              <a:t>اس سے مواصلات کی مہارت اور ٹیم کی تعمیر میں مدد ملتی ہے کیونکہ طلبہ کو مسائل کے حل کے لئے گروپوں میں کام کرنا پڑتا ہے۔ آئیڈیاز اور فیڈ بیکس پر مزید مباحثے ہوں گے اور طلبا کو آپس میں تنازعہ حل کرنے میں مدد ملے گی</a:t>
            </a:r>
            <a:endParaRPr sz="2200">
              <a:latin typeface="Times New Roman"/>
              <a:ea typeface="Times New Roman"/>
              <a:cs typeface="Times New Roman"/>
              <a:sym typeface="Times New Roman"/>
            </a:endParaRPr>
          </a:p>
          <a:p>
            <a:pPr indent="-368300" lvl="0" marL="457200" rtl="1" algn="just">
              <a:spcBef>
                <a:spcPts val="0"/>
              </a:spcBef>
              <a:spcAft>
                <a:spcPts val="0"/>
              </a:spcAft>
              <a:buSzPts val="2200"/>
              <a:buFont typeface="Times New Roman"/>
              <a:buChar char="●"/>
            </a:pPr>
            <a:r>
              <a:rPr lang="en-GB" sz="2200">
                <a:latin typeface="Times New Roman"/>
                <a:ea typeface="Times New Roman"/>
                <a:cs typeface="Times New Roman"/>
                <a:sym typeface="Times New Roman"/>
              </a:rPr>
              <a:t>اس سے میموری کو بڑھانے میں بھی مدد ملتی ہے کیونکہ زیادہ عملی تجربہ ہوتا ہے اور زیادہ تازہ اور دل چسپ ماحول میں دماغ پوری طرح سے معلومات کو بھیگ سکتا ہے</a:t>
            </a:r>
            <a:r>
              <a:rPr lang="en-GB" sz="2200">
                <a:latin typeface="Times New Roman"/>
                <a:ea typeface="Times New Roman"/>
                <a:cs typeface="Times New Roman"/>
                <a:sym typeface="Times New Roman"/>
              </a:rPr>
              <a:t>۔</a:t>
            </a:r>
            <a:endParaRPr sz="22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8"/>
          <p:cNvSpPr txBox="1"/>
          <p:nvPr>
            <p:ph idx="1" type="body"/>
          </p:nvPr>
        </p:nvSpPr>
        <p:spPr>
          <a:xfrm>
            <a:off x="311700" y="379450"/>
            <a:ext cx="8520600" cy="4189500"/>
          </a:xfrm>
          <a:prstGeom prst="rect">
            <a:avLst/>
          </a:prstGeom>
        </p:spPr>
        <p:txBody>
          <a:bodyPr anchorCtr="0" anchor="t" bIns="91425" lIns="91425" spcFirstLastPara="1" rIns="91425" wrap="square" tIns="91425">
            <a:noAutofit/>
          </a:bodyPr>
          <a:lstStyle/>
          <a:p>
            <a:pPr indent="-374650" lvl="0" marL="457200" rtl="1" algn="just">
              <a:lnSpc>
                <a:spcPct val="150000"/>
              </a:lnSpc>
              <a:spcBef>
                <a:spcPts val="0"/>
              </a:spcBef>
              <a:spcAft>
                <a:spcPts val="0"/>
              </a:spcAft>
              <a:buSzPts val="2300"/>
              <a:buFont typeface="Times New Roman"/>
              <a:buChar char="●"/>
            </a:pPr>
            <a:r>
              <a:rPr lang="en-GB" sz="2300">
                <a:latin typeface="Times New Roman"/>
                <a:ea typeface="Times New Roman"/>
                <a:cs typeface="Times New Roman"/>
                <a:sym typeface="Times New Roman"/>
              </a:rPr>
              <a:t>اس سے اخلاقی نشوونما میں بھی مدد ملتی ہے کیونکہ طلبا کو یہ موقع ملتا ہے کہ وہ قیادت ، سوال کرنے کے عمل اور قواعد و ضوابط کو انجام دیں اور اپنے طرز عمل کی ذمہ داری قبول کریں۔</a:t>
            </a:r>
            <a:endParaRPr sz="2300">
              <a:latin typeface="Times New Roman"/>
              <a:ea typeface="Times New Roman"/>
              <a:cs typeface="Times New Roman"/>
              <a:sym typeface="Times New Roman"/>
            </a:endParaRPr>
          </a:p>
          <a:p>
            <a:pPr indent="-374650" lvl="0" marL="457200" rtl="1" algn="just">
              <a:lnSpc>
                <a:spcPct val="150000"/>
              </a:lnSpc>
              <a:spcBef>
                <a:spcPts val="0"/>
              </a:spcBef>
              <a:spcAft>
                <a:spcPts val="0"/>
              </a:spcAft>
              <a:buSzPts val="2300"/>
              <a:buFont typeface="Times New Roman"/>
              <a:buChar char="●"/>
            </a:pPr>
            <a:r>
              <a:rPr lang="en-GB" sz="2300">
                <a:latin typeface="Times New Roman"/>
                <a:ea typeface="Times New Roman"/>
                <a:cs typeface="Times New Roman"/>
                <a:sym typeface="Times New Roman"/>
              </a:rPr>
              <a:t>ہم منصبوں کے تعلقات اور باہمی مہارت کو بہتر بناتا ہے۔ طلبا ماہر تعلیم کے علاوہ دیگر علاقوں میں بھی مہارت حاصل کرسکتے ہیں جہاں ان کی دلچسپی ہے۔ تفریحی سرگرمیاں تعلیمی مہارت کے علاوہ دیگر ہنروں کو بھی دریافت کرنے کا موقع فراہم کرسکتی ہیں جو بعد میں کیریئر اور مجموعی طور پر زندگی میں ایک کی مدد کرسکتی ہیں۔</a:t>
            </a:r>
            <a:endParaRPr sz="2300">
              <a:latin typeface="Times New Roman"/>
              <a:ea typeface="Times New Roman"/>
              <a:cs typeface="Times New Roman"/>
              <a:sym typeface="Times New Roman"/>
            </a:endParaRPr>
          </a:p>
          <a:p>
            <a:pPr indent="-374650" lvl="0" marL="457200" rtl="1" algn="just">
              <a:lnSpc>
                <a:spcPct val="150000"/>
              </a:lnSpc>
              <a:spcBef>
                <a:spcPts val="0"/>
              </a:spcBef>
              <a:spcAft>
                <a:spcPts val="0"/>
              </a:spcAft>
              <a:buSzPts val="2300"/>
              <a:buFont typeface="Times New Roman"/>
              <a:buChar char="●"/>
            </a:pPr>
            <a:r>
              <a:t/>
            </a:r>
            <a:endParaRPr sz="23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9"/>
          <p:cNvSpPr txBox="1"/>
          <p:nvPr>
            <p:ph idx="1" type="body"/>
          </p:nvPr>
        </p:nvSpPr>
        <p:spPr>
          <a:xfrm>
            <a:off x="311700" y="463750"/>
            <a:ext cx="8520600" cy="4105200"/>
          </a:xfrm>
          <a:prstGeom prst="rect">
            <a:avLst/>
          </a:prstGeom>
        </p:spPr>
        <p:txBody>
          <a:bodyPr anchorCtr="0" anchor="t" bIns="91425" lIns="91425" spcFirstLastPara="1" rIns="91425" wrap="square" tIns="91425">
            <a:noAutofit/>
          </a:bodyPr>
          <a:lstStyle/>
          <a:p>
            <a:pPr indent="-368300" lvl="0" marL="457200" rtl="1" algn="just">
              <a:lnSpc>
                <a:spcPct val="150000"/>
              </a:lnSpc>
              <a:spcBef>
                <a:spcPts val="0"/>
              </a:spcBef>
              <a:spcAft>
                <a:spcPts val="0"/>
              </a:spcAft>
              <a:buSzPts val="2200"/>
              <a:buFont typeface="Times New Roman"/>
              <a:buChar char="●"/>
            </a:pPr>
            <a:r>
              <a:rPr lang="en-GB" sz="2200">
                <a:latin typeface="Times New Roman"/>
                <a:ea typeface="Times New Roman"/>
                <a:cs typeface="Times New Roman"/>
                <a:sym typeface="Times New Roman"/>
              </a:rPr>
              <a:t>مجموعی طور پر یہ کہا جاسکتا ہے کہ تفریحی سرگرمیاں طالب علم کی جسمانی ، ذہنی اور جذباتی طور پر مجموعی طور پر نشوونما میں معاون ہیں۔ یہ نہ صرف علم کو اکٹھا کرنے میں مدد کرتا ہے بلکہ اسے ایک صحت مند اور بہتر زندگی گزارنے کے لئے اخلاقی طور پر استعمال کرنے میں مدد کرتا ہے۔ یہ کسی کو استدلال کے ساتھ سوچنے اور زندگی تک زیادہ عملی نقطہ نظر کے ساتھ زندگی گزارنے کی تعلیم دیتا ہے۔ اس سے ہمہ جہت ترقی میں بھی اضافہ ہوتا ہے ، اس طرح لوگوں کی کوششوں میں کامیابی حاصل کرنے میں مدد ملتی ہے۔</a:t>
            </a:r>
            <a:endParaRPr sz="22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